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330" r:id="rId4"/>
    <p:sldId id="331" r:id="rId5"/>
    <p:sldId id="258" r:id="rId6"/>
    <p:sldId id="332" r:id="rId7"/>
    <p:sldId id="260" r:id="rId8"/>
    <p:sldId id="261" r:id="rId9"/>
    <p:sldId id="333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59" r:id="rId28"/>
    <p:sldId id="327" r:id="rId29"/>
    <p:sldId id="328" r:id="rId30"/>
    <p:sldId id="326" r:id="rId31"/>
    <p:sldId id="309" r:id="rId32"/>
    <p:sldId id="308" r:id="rId33"/>
    <p:sldId id="314" r:id="rId34"/>
    <p:sldId id="307" r:id="rId35"/>
    <p:sldId id="311" r:id="rId36"/>
    <p:sldId id="310" r:id="rId37"/>
    <p:sldId id="315" r:id="rId38"/>
    <p:sldId id="316" r:id="rId39"/>
    <p:sldId id="313" r:id="rId40"/>
    <p:sldId id="317" r:id="rId41"/>
    <p:sldId id="312" r:id="rId42"/>
    <p:sldId id="318" r:id="rId43"/>
    <p:sldId id="319" r:id="rId44"/>
    <p:sldId id="324" r:id="rId45"/>
    <p:sldId id="306" r:id="rId46"/>
    <p:sldId id="262" r:id="rId47"/>
    <p:sldId id="320" r:id="rId48"/>
    <p:sldId id="323" r:id="rId49"/>
    <p:sldId id="322" r:id="rId50"/>
    <p:sldId id="325" r:id="rId51"/>
    <p:sldId id="32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/>
    <p:restoredTop sz="90239"/>
  </p:normalViewPr>
  <p:slideViewPr>
    <p:cSldViewPr snapToGrid="0" snapToObjects="1">
      <p:cViewPr varScale="1">
        <p:scale>
          <a:sx n="125" d="100"/>
          <a:sy n="125" d="100"/>
        </p:scale>
        <p:origin x="19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9D23-FA9B-F64E-A81B-360A9A7BF448}" type="datetimeFigureOut">
              <a:rPr lang="en-US" smtClean="0"/>
              <a:t>3/12/20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A8955-ECBC-A647-A56E-6EF1E83F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5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•"/>
            </a:pPr>
            <a:r>
              <a:t>New types of interaction technologies and techniques possible, including touch screen hand tracking, eye tracking, voice input.</a:t>
            </a:r>
          </a:p>
          <a:p>
            <a:pPr marL="305593" indent="-305593">
              <a:buSzPct val="145000"/>
              <a:buChar char="•"/>
            </a:pPr>
            <a:r>
              <a:t>This allows for the possibility of breaking from older modalities like typing only or mouse-based.</a:t>
            </a:r>
          </a:p>
          <a:p>
            <a:pPr marL="305593" indent="-305593">
              <a:buSzPct val="145000"/>
              <a:buChar char="•"/>
            </a:pPr>
            <a:r>
              <a:t>User-friendliness is important, for novice users especially</a:t>
            </a:r>
          </a:p>
        </p:txBody>
      </p:sp>
    </p:spTree>
    <p:extLst>
      <p:ext uri="{BB962C8B-B14F-4D97-AF65-F5344CB8AC3E}">
        <p14:creationId xmlns:p14="http://schemas.microsoft.com/office/powerpoint/2010/main" val="402342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•"/>
            </a:pPr>
            <a:r>
              <a:t>System uses a relational model, but it doesn’t have to be that</a:t>
            </a:r>
          </a:p>
          <a:p>
            <a:pPr marL="305593" indent="-305593">
              <a:buSzPct val="145000"/>
              <a:buChar char="•"/>
            </a:pPr>
            <a:r>
              <a:t>Actions supported listed. With JOIN being the most important</a:t>
            </a:r>
          </a:p>
        </p:txBody>
      </p:sp>
    </p:spTree>
    <p:extLst>
      <p:ext uri="{BB962C8B-B14F-4D97-AF65-F5344CB8AC3E}">
        <p14:creationId xmlns:p14="http://schemas.microsoft.com/office/powerpoint/2010/main" val="2316661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05593" indent="-305593">
              <a:buSzPct val="145000"/>
              <a:buChar char="•"/>
            </a:lvl1pPr>
          </a:lstStyle>
          <a:p>
            <a:r>
              <a:t>Shake to preview, data can be rearranged, To unify tables, the user drags one table onto another from the top, in a stacking gesture, aggregate: The user first needs to drag the grouping attribute to the table header to bring up a popup menu of aggregate functions. The user then drags the aggregated attribute through the desired aggregation functions in the menu.</a:t>
            </a:r>
          </a:p>
        </p:txBody>
      </p:sp>
    </p:spTree>
    <p:extLst>
      <p:ext uri="{BB962C8B-B14F-4D97-AF65-F5344CB8AC3E}">
        <p14:creationId xmlns:p14="http://schemas.microsoft.com/office/powerpoint/2010/main" val="3679838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Worst case: M Tables and N attributes</a:t>
            </a:r>
          </a:p>
        </p:txBody>
      </p:sp>
    </p:spTree>
    <p:extLst>
      <p:ext uri="{BB962C8B-B14F-4D97-AF65-F5344CB8AC3E}">
        <p14:creationId xmlns:p14="http://schemas.microsoft.com/office/powerpoint/2010/main" val="2493308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Mathematically, the goodness g(q) of a potential query q with feature values fi(q) </a:t>
            </a:r>
          </a:p>
          <a:p>
            <a:r>
              <a:t>Input to our classifier is similar to what is available on current multitouch mobile platforms. The UI layer will supply the classifier with a list of (x,y) coordinates and an ordinal identifier indicating the finger with which it is associated.</a:t>
            </a:r>
          </a:p>
          <a:p>
            <a:r>
              <a:t>Lambda from training</a:t>
            </a:r>
          </a:p>
        </p:txBody>
      </p:sp>
    </p:spTree>
    <p:extLst>
      <p:ext uri="{BB962C8B-B14F-4D97-AF65-F5344CB8AC3E}">
        <p14:creationId xmlns:p14="http://schemas.microsoft.com/office/powerpoint/2010/main" val="1001366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similarity as a feature to aid multi-attribute queries such as joins. This feature is based on a probability distribution over histograms of join participation counts.</a:t>
            </a:r>
          </a:p>
          <a:p>
            <a:endParaRPr/>
          </a:p>
          <a:p>
            <a:r>
              <a:t>This histogram is then converted to a multinomial distribution and its probability is measured under a dirichlet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342382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GESTUREQUERY’s average completion times are lower and have less variance than both CONSOLE-BASED SQL and VISUAL QUERY BUILDER</a:t>
            </a:r>
          </a:p>
        </p:txBody>
      </p:sp>
    </p:spTree>
    <p:extLst>
      <p:ext uri="{BB962C8B-B14F-4D97-AF65-F5344CB8AC3E}">
        <p14:creationId xmlns:p14="http://schemas.microsoft.com/office/powerpoint/2010/main" val="1130226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we can see from the table, most users find GESTUREQUERY easier to use by a large margin except for the JOIN action, where VISUAL QUERY BUILDER received 15 votes compared to GESTUREQUERY’s 12 for usability.</a:t>
            </a:r>
          </a:p>
          <a:p>
            <a:r>
              <a:t>BUT, except for the JOIN operation, where GESTUREQUERY and VISUAL QUERY BUILDER received 14 and 15 votes respectively</a:t>
            </a:r>
          </a:p>
        </p:txBody>
      </p:sp>
    </p:spTree>
    <p:extLst>
      <p:ext uri="{BB962C8B-B14F-4D97-AF65-F5344CB8AC3E}">
        <p14:creationId xmlns:p14="http://schemas.microsoft.com/office/powerpoint/2010/main" val="3279496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“What are the titles of the albums created by the artist ‘Black Sabbath’?”</a:t>
            </a:r>
          </a:p>
        </p:txBody>
      </p:sp>
    </p:spTree>
    <p:extLst>
      <p:ext uri="{BB962C8B-B14F-4D97-AF65-F5344CB8AC3E}">
        <p14:creationId xmlns:p14="http://schemas.microsoft.com/office/powerpoint/2010/main" val="191758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Using both proximity and schema compatibility features is better than just proximity in the all JOIN queries.</a:t>
            </a:r>
          </a:p>
        </p:txBody>
      </p:sp>
    </p:spTree>
    <p:extLst>
      <p:ext uri="{BB962C8B-B14F-4D97-AF65-F5344CB8AC3E}">
        <p14:creationId xmlns:p14="http://schemas.microsoft.com/office/powerpoint/2010/main" val="1097186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Top: Shows the interactivity results, the fraction of gestural inputs (movement of multitouch points on the device) that are classified within 33 ms, a threshold chosen based on the sampling rate of the multitouch sensor, which runs at 30 Hz</a:t>
            </a:r>
          </a:p>
          <a:p>
            <a:endParaRPr/>
          </a:p>
          <a:p>
            <a:r>
              <a:t>Bottom: The second optimization is to cache the computation of distances be- tween rectangles in the UI. This leads to an additional 23% speedup when the first optimization is active and a 32% speedup when it is not.</a:t>
            </a:r>
          </a:p>
        </p:txBody>
      </p:sp>
    </p:spTree>
    <p:extLst>
      <p:ext uri="{BB962C8B-B14F-4D97-AF65-F5344CB8AC3E}">
        <p14:creationId xmlns:p14="http://schemas.microsoft.com/office/powerpoint/2010/main" val="250965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•"/>
            </a:pPr>
            <a:r>
              <a:t>Gestures can utilize Natural User Interface designs to help</a:t>
            </a:r>
          </a:p>
          <a:p>
            <a:pPr marL="305593" indent="-305593">
              <a:buSzPct val="145000"/>
              <a:buChar char="•"/>
            </a:pPr>
            <a:r>
              <a:t>Need to help guide users to that point</a:t>
            </a:r>
          </a:p>
          <a:p>
            <a:pPr marL="305593" indent="-305593">
              <a:buSzPct val="145000"/>
              <a:buChar char="•"/>
            </a:pPr>
            <a:r>
              <a:t>Users need feedback as they do these queries</a:t>
            </a:r>
          </a:p>
          <a:p>
            <a:pPr marL="305593" indent="-305593">
              <a:buSzPct val="145000"/>
              <a:buChar char="•"/>
            </a:pPr>
            <a:r>
              <a:t>Allow for direct manipulation, always being able to get to a query from the current query, coverage of what a person may want to do with SQL</a:t>
            </a:r>
          </a:p>
          <a:p>
            <a:pPr marL="305593" indent="-305593">
              <a:buSzPct val="145000"/>
              <a:buChar char="•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8479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</a:t>
            </a:r>
            <a:r>
              <a:rPr lang="en-US" baseline="0" dirty="0"/>
              <a:t> SQL query operators.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A8955-ECBC-A647-A56E-6EF1E83FE7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* early </a:t>
            </a:r>
            <a:r>
              <a:rPr lang="en-US" dirty="0" err="1"/>
              <a:t>webvis</a:t>
            </a:r>
            <a:r>
              <a:rPr lang="en-US" dirty="0"/>
              <a:t> papers soled "lost in hyperspace" by rendering</a:t>
            </a:r>
            <a:r>
              <a:rPr lang="en-US" baseline="0" dirty="0"/>
              <a:t> </a:t>
            </a:r>
            <a:r>
              <a:rPr lang="en-US" dirty="0"/>
              <a:t>the web's hyperlink topological structures.  Not useful</a:t>
            </a:r>
            <a:r>
              <a:rPr lang="en-US"/>
              <a:t>, and </a:t>
            </a:r>
            <a:r>
              <a:rPr lang="en-US" dirty="0"/>
              <a:t>no idiom/algorithm could solve it, since it only </a:t>
            </a:r>
            <a:r>
              <a:rPr lang="en-US"/>
              <a:t>added to</a:t>
            </a:r>
            <a:r>
              <a:rPr lang="en-US" baseline="0"/>
              <a:t> </a:t>
            </a:r>
            <a:r>
              <a:rPr lang="en-US"/>
              <a:t> </a:t>
            </a:r>
            <a:r>
              <a:rPr lang="en-US" dirty="0"/>
              <a:t>user cognitive 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A8955-ECBC-A647-A56E-6EF1E83FE7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Nandi, the author of this paper, wrote about the notion of guided interaction to help users form queries. It is a feeder paper to this. </a:t>
            </a:r>
          </a:p>
          <a:p>
            <a:r>
              <a:t>Later Drucker creates a tablet interface that would look at two modalities for interacting with touch: tap based and gesture based. This showed the advantages of gestures.</a:t>
            </a:r>
          </a:p>
        </p:txBody>
      </p:sp>
    </p:spTree>
    <p:extLst>
      <p:ext uri="{BB962C8B-B14F-4D97-AF65-F5344CB8AC3E}">
        <p14:creationId xmlns:p14="http://schemas.microsoft.com/office/powerpoint/2010/main" val="222804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•"/>
            </a:pPr>
            <a:r>
              <a:t>In the 90s, Scheiderman looks at an interface for directly interacting with data using interface elements like sliders</a:t>
            </a:r>
          </a:p>
          <a:p>
            <a:pPr marL="305593" indent="-305593">
              <a:buSzPct val="145000"/>
              <a:buChar char="•"/>
            </a:pPr>
            <a:r>
              <a:t>Damaraju and Kerne build a system that can learn new gestures, instead of having to build the detection logic hard coded.</a:t>
            </a:r>
          </a:p>
        </p:txBody>
      </p:sp>
    </p:spTree>
    <p:extLst>
      <p:ext uri="{BB962C8B-B14F-4D97-AF65-F5344CB8AC3E}">
        <p14:creationId xmlns:p14="http://schemas.microsoft.com/office/powerpoint/2010/main" val="3602998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•"/>
            </a:pPr>
            <a:r>
              <a:t>unlike traditional keyboard interaction where the user types out a string of characters gestural interaction is expected to be fluid</a:t>
            </a:r>
          </a:p>
          <a:p>
            <a:pPr marL="305593" indent="-305593">
              <a:buSzPct val="145000"/>
              <a:buChar char="•"/>
            </a:pPr>
            <a:r>
              <a:t>users expect to manage, query, and manipulate data by directly inter- acting with it </a:t>
            </a:r>
          </a:p>
          <a:p>
            <a:pPr marL="305593" indent="-305593">
              <a:buSzPct val="145000"/>
              <a:buChar char="•"/>
            </a:pPr>
            <a:r>
              <a:t>There can be an infinite number of gestures, you need to guide them and provide feedback</a:t>
            </a:r>
          </a:p>
        </p:txBody>
      </p:sp>
    </p:spTree>
    <p:extLst>
      <p:ext uri="{BB962C8B-B14F-4D97-AF65-F5344CB8AC3E}">
        <p14:creationId xmlns:p14="http://schemas.microsoft.com/office/powerpoint/2010/main" val="1203744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•"/>
            </a:pPr>
            <a:r>
              <a:t>“Gestural Query Specification” which focuses on how gestures can be articulated to query a database</a:t>
            </a:r>
          </a:p>
          <a:p>
            <a:pPr marL="305593" indent="-305593">
              <a:buSzPct val="145000"/>
              <a:buChar char="•"/>
            </a:pPr>
            <a:r>
              <a:t>A novel querying framework (which takes as input the gesture and tries to calculate and utilize query intent, context to generate the database queries)</a:t>
            </a:r>
          </a:p>
          <a:p>
            <a:pPr marL="305593" indent="-305593">
              <a:buSzPct val="145000"/>
              <a:buChar char="•"/>
            </a:pPr>
            <a:r>
              <a:t>The details of an architecture and implementation of GestureQuery (their implementation of the above ideas, combined with a classification system to discern query intent while utilizing user feedback, on top of a classification system to discern said intent)</a:t>
            </a:r>
          </a:p>
          <a:p>
            <a:pPr marL="305593" indent="-305593">
              <a:buSzPct val="145000"/>
              <a:buChar char="•"/>
            </a:pPr>
            <a:r>
              <a:t>User study evaluating GestureQuery showing that it was generally more effective and preferred to the Visual Query Builder system and textual input</a:t>
            </a:r>
          </a:p>
        </p:txBody>
      </p:sp>
    </p:spTree>
    <p:extLst>
      <p:ext uri="{BB962C8B-B14F-4D97-AF65-F5344CB8AC3E}">
        <p14:creationId xmlns:p14="http://schemas.microsoft.com/office/powerpoint/2010/main" val="3104722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05593" indent="-305593">
              <a:buSzPct val="145000"/>
              <a:buChar char="•"/>
            </a:lvl1pPr>
          </a:lstStyle>
          <a:p>
            <a:r>
              <a:t>Video link shows basic interaction</a:t>
            </a:r>
          </a:p>
        </p:txBody>
      </p:sp>
    </p:spTree>
    <p:extLst>
      <p:ext uri="{BB962C8B-B14F-4D97-AF65-F5344CB8AC3E}">
        <p14:creationId xmlns:p14="http://schemas.microsoft.com/office/powerpoint/2010/main" val="665010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T: timestamp of that point</a:t>
            </a:r>
          </a:p>
          <a:p>
            <a:r>
              <a:t>L: locational information in the interface</a:t>
            </a:r>
          </a:p>
          <a:p>
            <a:r>
              <a:t>M: Metadata associated with that point and time</a:t>
            </a:r>
          </a:p>
        </p:txBody>
      </p:sp>
    </p:spTree>
    <p:extLst>
      <p:ext uri="{BB962C8B-B14F-4D97-AF65-F5344CB8AC3E}">
        <p14:creationId xmlns:p14="http://schemas.microsoft.com/office/powerpoint/2010/main" val="647454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•"/>
            </a:pPr>
            <a:r>
              <a:t>Query Intent: Probability Distribution over space of valid articulated queries. The process of narrowing the query space and arriving at an explicit query is called a query intent transition.</a:t>
            </a:r>
          </a:p>
          <a:p>
            <a:pPr marL="305593" indent="-305593">
              <a:buSzPct val="145000"/>
              <a:buChar char="•"/>
            </a:pPr>
            <a:r>
              <a:t>Query Context: Due to the directly manipulable nature of the interface, the system catalogs all query intent transitions and all recent inter- mediate results and feedback</a:t>
            </a:r>
          </a:p>
          <a:p>
            <a:pPr marL="305593" indent="-305593">
              <a:buSzPct val="145000"/>
              <a:buChar char="•"/>
            </a:pPr>
            <a:r>
              <a:t>Each gesture maps to one or many parameterized queries. When the likelihood score for a certain gesture goes above a fixed threshold, the system attempts to pop- ulate the parameters of the parameterized query using the gesture information </a:t>
            </a:r>
          </a:p>
        </p:txBody>
      </p:sp>
    </p:spTree>
    <p:extLst>
      <p:ext uri="{BB962C8B-B14F-4D97-AF65-F5344CB8AC3E}">
        <p14:creationId xmlns:p14="http://schemas.microsoft.com/office/powerpoint/2010/main" val="175682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DCD60-9E60-C448-915E-FBC7ED736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5D4A-C54B-9C4B-A96E-A1AB64F53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3620A-AC67-FE49-B237-39227107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6CEA1-B544-C041-B80A-318BF2C9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3BB5-0371-AD42-AC04-08480608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5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BA00D-6EB1-C749-AD58-39EC70176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0EAFB-2C12-FF49-B2EF-37D5F8094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45EF-6B11-544A-8582-515AB007B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01D6E-6C3B-4E44-AE0E-0E0362B7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1F530-545B-E641-B501-B3CB28D1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8D5D7-697D-C14D-8D23-DE6CC09483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C60F8-2C45-AF46-B40A-B18DA99E7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76BE2-6214-C94A-802B-8CB5B303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17F0D-101C-E342-A381-66692BBD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7A261-9C62-A047-88A0-6BE7F0C1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2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52632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11BFD-FF17-5A4E-AE20-F3D1193C4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8BEEE-6247-3C49-B843-56B76BE22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03470-9EAC-834F-8D19-2C7D8C87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36DBB-FDF6-9D4B-9347-DFA9C68C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9C6C7-5FBD-CA45-97FD-A4A2CC9B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6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3287-1244-044E-8120-ED80A08C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8A47B-E02D-E84C-98CF-0254B4812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2D22A-6052-7444-B82B-52568B79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45307-C0A4-8648-A8FC-14FEE716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43AAD-8722-CA43-B3C7-0CC5973F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3F30-A792-234A-B6C2-9F88BE75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1C699-781B-5B4C-8CCF-3E9CC6EAD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B39C2-6990-8F47-BE6D-BC09AF2D7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2AC93-0A07-D74A-A41A-3B93FECD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CD02F-36D7-7A4A-8319-60F73EB67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A84F-3CEB-7843-8A09-173D6540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3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314-AD71-6A40-A86E-60E2FBA7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BD5C-5FBC-C148-A8DC-8697C8097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4AF77-B3B6-B24C-8D88-1160A8CC7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DEFE3-0D65-874E-A2DA-70A21099C5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B60CC-4F9E-6444-9A23-ABDE2AF5C0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CA4962-3B47-E249-A88E-26CBD723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6B38B4-B67A-1E43-9774-C8825F68D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3B6F05-3142-5848-AFF8-C5014AE1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7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A66E1-B824-B548-8B36-6A84BD18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49E96-C09D-FC40-87A3-0B1C5E2C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A9BD2-4F82-9940-8E44-6CD61FFA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23D1F-DA49-5A48-8B9F-86527E82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3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F27A5-FC94-714B-8A28-F31407E1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624B4-E725-A948-B7FF-8E68358D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1EF5D-8F0B-DB4A-B7FA-AD41C376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7B60-D66C-694D-8C13-D4D9BE9B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18D0E-2957-D343-B7BC-986182DF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2370A-39D0-EB4C-8F6B-9C2D45AF1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A908C-9453-5244-91B6-0C8BA692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AA170-5DF6-C041-87B0-985E2153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6F981-DF03-6240-B5DE-9D74A7A8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0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B9ABC-D3C2-794D-9DC8-9FD53C59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2607B-F913-7947-8A23-5A9BA3F4F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90B26-3497-564A-8F0E-1707498D2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92668-87E2-F449-A810-D4B9C2CA4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7F3-A623-604C-9FA0-35347E68EB54}" type="datetimeFigureOut">
              <a:rPr lang="en-US" smtClean="0"/>
              <a:t>3/12/20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E0325-3993-EE43-AF3A-8CF0BA651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F28AB-58ED-0E49-9D32-44458414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0350-1EBD-5B44-B3D7-8DA55A06D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8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A61F12-D1AC-C54E-825B-C25A7E13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4A889-F310-2146-AD59-D6E632E1F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E2B63-5226-0748-9584-E2CB45BF0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77B7F3-A623-604C-9FA0-35347E68EB54}" type="datetimeFigureOut">
              <a:rPr lang="en-US" smtClean="0"/>
              <a:pPr/>
              <a:t>3/12/20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DCCF8-404C-6148-8B45-A4FDF75D6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03BB2-2095-B349-ADC5-3F1C09D04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8E10350-1EBD-5B44-B3D7-8DA55A06D2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2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R7V7Om9gZHI&amp;feature=youtu.b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t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4D71-B1F5-DF48-8478-3A205D0E7F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8</a:t>
            </a:r>
            <a:br>
              <a:rPr lang="en-US" dirty="0"/>
            </a:br>
            <a:r>
              <a:rPr lang="en-US" dirty="0"/>
              <a:t>Modalities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F655F-40C3-604E-B880-86E524346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46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</a:t>
            </a:r>
          </a:p>
        </p:txBody>
      </p:sp>
      <p:sp>
        <p:nvSpPr>
          <p:cNvPr id="169" name="“Find the titles of all of the albums created by ‘Black Sabbath’”…"/>
          <p:cNvSpPr txBox="1">
            <a:spLocks noGrp="1"/>
          </p:cNvSpPr>
          <p:nvPr>
            <p:ph type="body" sz="half" idx="1"/>
          </p:nvPr>
        </p:nvSpPr>
        <p:spPr>
          <a:xfrm>
            <a:off x="2193727" y="1821656"/>
            <a:ext cx="5299538" cy="4420196"/>
          </a:xfrm>
          <a:prstGeom prst="rect">
            <a:avLst/>
          </a:prstGeom>
        </p:spPr>
        <p:txBody>
          <a:bodyPr/>
          <a:lstStyle/>
          <a:p>
            <a:r>
              <a:t>“Find the titles of all of the albums created by ‘Black Sabbath’”</a:t>
            </a:r>
          </a:p>
          <a:p>
            <a:pPr lvl="1"/>
            <a:r>
              <a:t>Difficulty: discovering schema, understanding query language, using system to get desired information</a:t>
            </a:r>
          </a:p>
          <a:p>
            <a:r>
              <a:t>Filter: Drag Black Sabbath to attribute header</a:t>
            </a:r>
          </a:p>
          <a:p>
            <a:r>
              <a:t>Join: Drag Artist and Album close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474" y="1674813"/>
            <a:ext cx="3697070" cy="16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>
            <a:hlinkClick r:id="rId4"/>
          </p:cNvPr>
          <p:cNvPicPr>
            <a:picLocks noChangeAspect="1"/>
          </p:cNvPicPr>
          <p:nvPr/>
        </p:nvPicPr>
        <p:blipFill>
          <a:blip r:embed="rId5"/>
          <a:srcRect l="14718" r="15934"/>
          <a:stretch>
            <a:fillRect/>
          </a:stretch>
        </p:blipFill>
        <p:spPr>
          <a:xfrm>
            <a:off x="7550959" y="3283744"/>
            <a:ext cx="4020472" cy="32194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60757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est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Gestures</a:t>
            </a:r>
          </a:p>
        </p:txBody>
      </p:sp>
      <p:sp>
        <p:nvSpPr>
          <p:cNvPr id="176" name="Gestures are movements of the hand or body…"/>
          <p:cNvSpPr txBox="1">
            <a:spLocks noGrp="1"/>
          </p:cNvSpPr>
          <p:nvPr>
            <p:ph type="body" sz="half" idx="1"/>
          </p:nvPr>
        </p:nvSpPr>
        <p:spPr>
          <a:xfrm>
            <a:off x="2193727" y="1821656"/>
            <a:ext cx="5615506" cy="4420196"/>
          </a:xfrm>
          <a:prstGeom prst="rect">
            <a:avLst/>
          </a:prstGeom>
        </p:spPr>
        <p:txBody>
          <a:bodyPr/>
          <a:lstStyle/>
          <a:p>
            <a:r>
              <a:t>Gestures are movements of the hand or body</a:t>
            </a:r>
          </a:p>
          <a:p>
            <a:pPr lvl="2"/>
            <a:r>
              <a:t>Represented as time-series of points p</a:t>
            </a:r>
            <a:r>
              <a:rPr sz="1600" baseline="-4687"/>
              <a:t>i</a:t>
            </a:r>
            <a:r>
              <a:rPr sz="400" baseline="-18750"/>
              <a:t> </a:t>
            </a:r>
            <a:r>
              <a:t>= ⟨t, l, m⟩ </a:t>
            </a:r>
          </a:p>
          <a:p>
            <a:pPr lvl="2"/>
            <a:r>
              <a:t>Movements are </a:t>
            </a:r>
            <a:r>
              <a:rPr b="1" i="1"/>
              <a:t>Gesture Articulations</a:t>
            </a:r>
          </a:p>
          <a:p>
            <a:pPr lvl="2"/>
            <a:r>
              <a:t>Supports 3D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353" y="2960506"/>
            <a:ext cx="3703975" cy="21424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146349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Articulation to Que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Articulation to Query</a:t>
            </a:r>
          </a:p>
        </p:txBody>
      </p:sp>
      <p:sp>
        <p:nvSpPr>
          <p:cNvPr id="182" name="Query Specification: Go from conceptual task to specifying corrected quer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Query Specification: Go from conceptual task to specifying corrected query</a:t>
            </a:r>
          </a:p>
          <a:p>
            <a:pPr lvl="2"/>
            <a:r>
              <a:t>Query Intent: Probability Distribution over space of valid articulated queries</a:t>
            </a:r>
          </a:p>
          <a:p>
            <a:pPr lvl="2"/>
            <a:r>
              <a:t>Query Context: Query intent transitions + recent intermediate results + feedback</a:t>
            </a:r>
          </a:p>
          <a:p>
            <a:pPr lvl="2"/>
            <a:r>
              <a:t>Query Gesture: Set of gestures codified as pattern with “Likelihood score”</a:t>
            </a:r>
          </a:p>
        </p:txBody>
      </p:sp>
    </p:spTree>
    <p:extLst>
      <p:ext uri="{BB962C8B-B14F-4D97-AF65-F5344CB8AC3E}">
        <p14:creationId xmlns:p14="http://schemas.microsoft.com/office/powerpoint/2010/main" val="27076489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ntera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Interactions</a:t>
            </a:r>
          </a:p>
        </p:txBody>
      </p:sp>
      <p:sp>
        <p:nvSpPr>
          <p:cNvPr id="187" name="Data Model: Paper uses relational model, but could be any…"/>
          <p:cNvSpPr txBox="1">
            <a:spLocks noGrp="1"/>
          </p:cNvSpPr>
          <p:nvPr>
            <p:ph type="body" sz="quarter" idx="1"/>
          </p:nvPr>
        </p:nvSpPr>
        <p:spPr>
          <a:xfrm>
            <a:off x="2193727" y="1821656"/>
            <a:ext cx="3313813" cy="442019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Data Model: Paper uses relational model, but could be any</a:t>
            </a:r>
          </a:p>
          <a:p>
            <a:r>
              <a:t>Support: Undo, Preview, Sort, Aggregate, Rearrange, Filter, Join, Union, Insert, Update, Alter, Projection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146" y="2006600"/>
            <a:ext cx="6100626" cy="36734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501503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Intera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Interactions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5" y="1978025"/>
            <a:ext cx="4763574" cy="410745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Data Model: Paper uses relational model, but could be any…"/>
          <p:cNvSpPr txBox="1">
            <a:spLocks noGrp="1"/>
          </p:cNvSpPr>
          <p:nvPr>
            <p:ph type="body" sz="quarter" idx="1"/>
          </p:nvPr>
        </p:nvSpPr>
        <p:spPr>
          <a:xfrm>
            <a:off x="2193727" y="1821656"/>
            <a:ext cx="3313813" cy="442019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Data Model: Paper uses relational model, but could be any</a:t>
            </a:r>
          </a:p>
          <a:p>
            <a:r>
              <a:t>Support: Undo, Preview, Sort, Aggregate, Rearrange, Filter, Join, Union, Insert, Update, Alter, Projection</a:t>
            </a:r>
          </a:p>
        </p:txBody>
      </p:sp>
    </p:spTree>
    <p:extLst>
      <p:ext uri="{BB962C8B-B14F-4D97-AF65-F5344CB8AC3E}">
        <p14:creationId xmlns:p14="http://schemas.microsoft.com/office/powerpoint/2010/main" val="41899818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Interactive JO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Interactive JOIN</a:t>
            </a:r>
          </a:p>
        </p:txBody>
      </p:sp>
      <p:sp>
        <p:nvSpPr>
          <p:cNvPr id="199" name="We want to avoid MxN separate drag actions…"/>
          <p:cNvSpPr txBox="1">
            <a:spLocks noGrp="1"/>
          </p:cNvSpPr>
          <p:nvPr>
            <p:ph type="body" sz="half" idx="1"/>
          </p:nvPr>
        </p:nvSpPr>
        <p:spPr>
          <a:xfrm>
            <a:off x="2193727" y="3728911"/>
            <a:ext cx="7804547" cy="2512942"/>
          </a:xfrm>
          <a:prstGeom prst="rect">
            <a:avLst/>
          </a:prstGeom>
        </p:spPr>
        <p:txBody>
          <a:bodyPr/>
          <a:lstStyle/>
          <a:p>
            <a:r>
              <a:t>We want to avoid MxN separate drag actions</a:t>
            </a:r>
          </a:p>
          <a:p>
            <a:r>
              <a:t>Allow attributes to connect as user drags tables together</a:t>
            </a:r>
          </a:p>
          <a:p>
            <a:r>
              <a:t>Use arc layout: readable and unambiguous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51" y="1777221"/>
            <a:ext cx="7666898" cy="194178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Rectangle"/>
          <p:cNvSpPr/>
          <p:nvPr/>
        </p:nvSpPr>
        <p:spPr>
          <a:xfrm>
            <a:off x="7334062" y="1745311"/>
            <a:ext cx="2526562" cy="1934931"/>
          </a:xfrm>
          <a:prstGeom prst="rect">
            <a:avLst/>
          </a:prstGeom>
          <a:ln w="50800">
            <a:solidFill>
              <a:srgbClr val="B62C37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91332855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lass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Classification</a:t>
            </a:r>
          </a:p>
        </p:txBody>
      </p:sp>
      <p:sp>
        <p:nvSpPr>
          <p:cNvPr id="206" name="Classify Gestures using Proximity and Compatibility of tables involved…"/>
          <p:cNvSpPr txBox="1">
            <a:spLocks noGrp="1"/>
          </p:cNvSpPr>
          <p:nvPr>
            <p:ph type="body" sz="half" idx="1"/>
          </p:nvPr>
        </p:nvSpPr>
        <p:spPr>
          <a:xfrm>
            <a:off x="2193727" y="1821656"/>
            <a:ext cx="5174834" cy="4420196"/>
          </a:xfrm>
          <a:prstGeom prst="rect">
            <a:avLst/>
          </a:prstGeom>
        </p:spPr>
        <p:txBody>
          <a:bodyPr/>
          <a:lstStyle/>
          <a:p>
            <a:r>
              <a:t>Classify Gestures using Proximity and Compatibility of tables involved </a:t>
            </a:r>
          </a:p>
          <a:p>
            <a:r>
              <a:t>Use Maximum Entropy Classifier</a:t>
            </a:r>
          </a:p>
          <a:p>
            <a:r>
              <a:t>Proximity: Spatial Information of UI </a:t>
            </a:r>
          </a:p>
          <a:p>
            <a:r>
              <a:t>Compatibility: Schema info incl. matching field types and similar data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846" y="1788934"/>
            <a:ext cx="3353833" cy="104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949" y="3333468"/>
            <a:ext cx="4304674" cy="27761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638698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lass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Classification</a:t>
            </a:r>
          </a:p>
        </p:txBody>
      </p:sp>
      <p:sp>
        <p:nvSpPr>
          <p:cNvPr id="213" name="g(q) is Goodness of query…"/>
          <p:cNvSpPr txBox="1">
            <a:spLocks noGrp="1"/>
          </p:cNvSpPr>
          <p:nvPr>
            <p:ph type="body" sz="half" idx="1"/>
          </p:nvPr>
        </p:nvSpPr>
        <p:spPr>
          <a:xfrm>
            <a:off x="2193727" y="1821656"/>
            <a:ext cx="5174834" cy="4420196"/>
          </a:xfrm>
          <a:prstGeom prst="rect">
            <a:avLst/>
          </a:prstGeom>
        </p:spPr>
        <p:txBody>
          <a:bodyPr/>
          <a:lstStyle/>
          <a:p>
            <a:r>
              <a:t>g(q) is </a:t>
            </a:r>
            <a:r>
              <a:rPr b="1" i="1"/>
              <a:t>Goodness</a:t>
            </a:r>
            <a:r>
              <a:t> of query</a:t>
            </a:r>
          </a:p>
          <a:p>
            <a:r>
              <a:t>fi(q) utilizes:</a:t>
            </a:r>
          </a:p>
          <a:p>
            <a:pPr lvl="1"/>
            <a:r>
              <a:t>Proximity and Compatibility</a:t>
            </a:r>
          </a:p>
          <a:p>
            <a:pPr lvl="1"/>
            <a:r>
              <a:t>Evaluate to −∞ or 0 </a:t>
            </a:r>
          </a:p>
          <a:p>
            <a:pPr lvl="2"/>
            <a:r>
              <a:t>Optimization: Skip calc when −∞</a:t>
            </a:r>
          </a:p>
          <a:p>
            <a:r>
              <a:t>λ is extracted through training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846" y="1788934"/>
            <a:ext cx="3353833" cy="104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949" y="3333468"/>
            <a:ext cx="4304673" cy="27761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75520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User Stu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Study</a:t>
            </a:r>
          </a:p>
        </p:txBody>
      </p:sp>
      <p:sp>
        <p:nvSpPr>
          <p:cNvPr id="220" name="Completion Time:…"/>
          <p:cNvSpPr txBox="1">
            <a:spLocks noGrp="1"/>
          </p:cNvSpPr>
          <p:nvPr>
            <p:ph type="body" sz="quarter" idx="1"/>
          </p:nvPr>
        </p:nvSpPr>
        <p:spPr>
          <a:xfrm>
            <a:off x="2193727" y="1821656"/>
            <a:ext cx="3643049" cy="4420196"/>
          </a:xfrm>
          <a:prstGeom prst="rect">
            <a:avLst/>
          </a:prstGeom>
        </p:spPr>
        <p:txBody>
          <a:bodyPr/>
          <a:lstStyle/>
          <a:p>
            <a:r>
              <a:t>Completion Time:</a:t>
            </a:r>
          </a:p>
          <a:p>
            <a:pPr lvl="1"/>
            <a:r>
              <a:t>GestureQuery outperforms Visual Query Builder and Console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205" y="2139869"/>
            <a:ext cx="6569785" cy="33730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715875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User Stu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Study</a:t>
            </a:r>
          </a:p>
        </p:txBody>
      </p:sp>
      <p:sp>
        <p:nvSpPr>
          <p:cNvPr id="226" name="User Survey:…"/>
          <p:cNvSpPr txBox="1">
            <a:spLocks noGrp="1"/>
          </p:cNvSpPr>
          <p:nvPr>
            <p:ph type="body" sz="quarter" idx="1"/>
          </p:nvPr>
        </p:nvSpPr>
        <p:spPr>
          <a:xfrm>
            <a:off x="2193727" y="1821656"/>
            <a:ext cx="3643049" cy="4420196"/>
          </a:xfrm>
          <a:prstGeom prst="rect">
            <a:avLst/>
          </a:prstGeom>
        </p:spPr>
        <p:txBody>
          <a:bodyPr/>
          <a:lstStyle/>
          <a:p>
            <a:r>
              <a:t>User Survey:</a:t>
            </a:r>
          </a:p>
          <a:p>
            <a:pPr lvl="1"/>
            <a:r>
              <a:t>GestureQuery general outperforms Visual Query Builder and console</a:t>
            </a:r>
          </a:p>
          <a:p>
            <a:pPr lvl="1"/>
            <a:r>
              <a:t>But - for JOIN: Usability/Learnability, VQB performs better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870" y="2076032"/>
            <a:ext cx="5715977" cy="39114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69950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1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User Stu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Study</a:t>
            </a:r>
          </a:p>
        </p:txBody>
      </p:sp>
      <p:sp>
        <p:nvSpPr>
          <p:cNvPr id="232" name="Discoverability (Task: PREVIEW, FILTER, and JOIN):…"/>
          <p:cNvSpPr txBox="1">
            <a:spLocks noGrp="1"/>
          </p:cNvSpPr>
          <p:nvPr>
            <p:ph type="body" sz="quarter" idx="1"/>
          </p:nvPr>
        </p:nvSpPr>
        <p:spPr>
          <a:xfrm>
            <a:off x="2193727" y="4353355"/>
            <a:ext cx="8679128" cy="188849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Discoverability (Task: PREVIEW, FILTER, and JOIN):</a:t>
            </a:r>
          </a:p>
          <a:p>
            <a:pPr lvl="1"/>
            <a:r>
              <a:t>For majority of users, 23/30 completed task with GesturalQuery vs 17 for Visual Query Builder (and VQB was 19% slower)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793" y="1447800"/>
            <a:ext cx="8045451" cy="2844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189813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User Stu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Study</a:t>
            </a:r>
          </a:p>
        </p:txBody>
      </p:sp>
      <p:sp>
        <p:nvSpPr>
          <p:cNvPr id="238" name="Anticipation (3 different classifiers on user intent):…"/>
          <p:cNvSpPr txBox="1">
            <a:spLocks noGrp="1"/>
          </p:cNvSpPr>
          <p:nvPr>
            <p:ph type="body" sz="quarter" idx="1"/>
          </p:nvPr>
        </p:nvSpPr>
        <p:spPr>
          <a:xfrm>
            <a:off x="1767744" y="4723804"/>
            <a:ext cx="8656512" cy="1518048"/>
          </a:xfrm>
          <a:prstGeom prst="rect">
            <a:avLst/>
          </a:prstGeom>
        </p:spPr>
        <p:txBody>
          <a:bodyPr/>
          <a:lstStyle/>
          <a:p>
            <a:r>
              <a:t>Anticipation (3 different classifiers on user intent):</a:t>
            </a:r>
          </a:p>
          <a:p>
            <a:pPr lvl="1"/>
            <a:r>
              <a:t>First JOIN doesn’t benefit from data, nor UNIONs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947" y="1365950"/>
            <a:ext cx="7050107" cy="3008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924439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User Stu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Study</a:t>
            </a:r>
          </a:p>
        </p:txBody>
      </p:sp>
      <p:sp>
        <p:nvSpPr>
          <p:cNvPr id="244" name="Percentage of touch classifications &lt;= 33ms…"/>
          <p:cNvSpPr txBox="1">
            <a:spLocks noGrp="1"/>
          </p:cNvSpPr>
          <p:nvPr>
            <p:ph type="body" sz="half" idx="1"/>
          </p:nvPr>
        </p:nvSpPr>
        <p:spPr>
          <a:xfrm>
            <a:off x="1767744" y="1862025"/>
            <a:ext cx="4649936" cy="4379828"/>
          </a:xfrm>
          <a:prstGeom prst="rect">
            <a:avLst/>
          </a:prstGeom>
        </p:spPr>
        <p:txBody>
          <a:bodyPr/>
          <a:lstStyle/>
          <a:p>
            <a:r>
              <a:t>Percentage of touch classifications &lt;= 33ms</a:t>
            </a:r>
          </a:p>
          <a:p>
            <a:pPr lvl="1"/>
            <a:r>
              <a:t>Small delay loading into frontends Context Cache</a:t>
            </a:r>
          </a:p>
          <a:p>
            <a:r>
              <a:t>Cache Performance</a:t>
            </a:r>
          </a:p>
          <a:p>
            <a:pPr lvl="1"/>
            <a:r>
              <a:t>Compatibility &amp; don’t recompute for proximity of incompatible attributes: 4x speedup in computation 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609" y="2214516"/>
            <a:ext cx="5127731" cy="871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541" y="4157747"/>
            <a:ext cx="5183867" cy="17373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406204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iscu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Discussion</a:t>
            </a:r>
          </a:p>
        </p:txBody>
      </p:sp>
      <p:sp>
        <p:nvSpPr>
          <p:cNvPr id="251" name="Novice vs Advanced users: Difference in preference for Learning and Usability on JOIN. What happened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Novice vs Advanced users: Difference in preference for Learning and Usability on JOIN. What happened?</a:t>
            </a:r>
          </a:p>
          <a:p>
            <a:r>
              <a:t>Arc connections seemed confusing. Are JOINs (as done by UI-based systems) better? This is for novices after all…</a:t>
            </a:r>
          </a:p>
          <a:p>
            <a:r>
              <a:t>The previews help to show if a JOIN makes sense. Those are executed with LIMITs. Is rapid user interaction going to cause significant slowdowns?</a:t>
            </a:r>
          </a:p>
          <a:p>
            <a:r>
              <a:t>The UI seems to focus on dyads. Can this be adapted to support 3+ items?</a:t>
            </a:r>
          </a:p>
        </p:txBody>
      </p:sp>
    </p:spTree>
    <p:extLst>
      <p:ext uri="{BB962C8B-B14F-4D97-AF65-F5344CB8AC3E}">
        <p14:creationId xmlns:p14="http://schemas.microsoft.com/office/powerpoint/2010/main" val="332942332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onclu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254" name="Thank You!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None/>
              <a:defRPr sz="8900"/>
            </a:pPr>
            <a:r>
              <a:t>Thank You!</a:t>
            </a:r>
          </a:p>
          <a:p>
            <a:pPr marL="0" indent="0">
              <a:buNone/>
            </a:pPr>
            <a:endParaRPr/>
          </a:p>
          <a:p>
            <a:pPr marL="0" indent="0" algn="ctr">
              <a:buNone/>
            </a:pPr>
            <a:r>
              <a:t>(Thanks to Prof. Wu and Yiru for their help!)</a:t>
            </a:r>
          </a:p>
        </p:txBody>
      </p:sp>
    </p:spTree>
    <p:extLst>
      <p:ext uri="{BB962C8B-B14F-4D97-AF65-F5344CB8AC3E}">
        <p14:creationId xmlns:p14="http://schemas.microsoft.com/office/powerpoint/2010/main" val="332280416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99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lated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Related Work</a:t>
            </a:r>
          </a:p>
        </p:txBody>
      </p:sp>
      <p:sp>
        <p:nvSpPr>
          <p:cNvPr id="258" name="Hutchins et al.: Direct Manipulation Interfaces (HCI 1985)…"/>
          <p:cNvSpPr txBox="1">
            <a:spLocks noGrp="1"/>
          </p:cNvSpPr>
          <p:nvPr>
            <p:ph type="body" sz="half" idx="1"/>
          </p:nvPr>
        </p:nvSpPr>
        <p:spPr>
          <a:xfrm>
            <a:off x="2193727" y="1821656"/>
            <a:ext cx="5580632" cy="4420196"/>
          </a:xfrm>
          <a:prstGeom prst="rect">
            <a:avLst/>
          </a:prstGeom>
        </p:spPr>
        <p:txBody>
          <a:bodyPr/>
          <a:lstStyle/>
          <a:p>
            <a:r>
              <a:t>Hutchins et al.: Direct Manipulation Interfaces (HCI 1985)</a:t>
            </a:r>
          </a:p>
          <a:p>
            <a:pPr lvl="1"/>
            <a:r>
              <a:t>Cognitive considerations when interacting with interface elements directly</a:t>
            </a:r>
          </a:p>
          <a:p>
            <a:r>
              <a:t>Kammer et al.: Towards a Formalization of Multi-touch Gestures (ITS 2010)</a:t>
            </a:r>
          </a:p>
          <a:p>
            <a:pPr lvl="1"/>
            <a:r>
              <a:t>Strategies for simplifying the creation of new gestures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69" y="1628128"/>
            <a:ext cx="3794637" cy="248414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Hutchins, Edwin L., James D. Hollan, and Donald A. Norman. &quot;Direct manipulation interfaces.&quot; Human–Computer Interaction 1.4 (1985): 311-338."/>
          <p:cNvSpPr txBox="1"/>
          <p:nvPr/>
        </p:nvSpPr>
        <p:spPr>
          <a:xfrm>
            <a:off x="2294318" y="6142931"/>
            <a:ext cx="5424563" cy="172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defRPr sz="1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50"/>
              <a:t>Hutchins, Edwin L., James D. Hollan, and Donald A. Norman. "Direct manipulation interfaces." </a:t>
            </a:r>
            <a:r>
              <a:rPr sz="650" i="1"/>
              <a:t>Human–Computer Interaction</a:t>
            </a:r>
            <a:r>
              <a:rPr sz="650"/>
              <a:t> 1.4 (1985): 311-338.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11" y="4154564"/>
            <a:ext cx="3389354" cy="2414335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Kammer, Dietrich, et al. &quot;Towards a formalization of multi-touch gestures.&quot; ACM International Conference on Interactive Tabletops and Surfaces. 2010."/>
          <p:cNvSpPr txBox="1"/>
          <p:nvPr/>
        </p:nvSpPr>
        <p:spPr>
          <a:xfrm>
            <a:off x="2303082" y="6362780"/>
            <a:ext cx="5608908" cy="172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defRPr sz="1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50"/>
              <a:t>Kammer, Dietrich, et al. "Towards a formalization of multi-touch gestures." </a:t>
            </a:r>
            <a:r>
              <a:rPr sz="650" i="1"/>
              <a:t>ACM International Conference on Interactive Tabletops and Surfaces</a:t>
            </a:r>
            <a:r>
              <a:rPr sz="650"/>
              <a:t>. 2010.</a:t>
            </a:r>
          </a:p>
        </p:txBody>
      </p:sp>
    </p:spTree>
    <p:extLst>
      <p:ext uri="{BB962C8B-B14F-4D97-AF65-F5344CB8AC3E}">
        <p14:creationId xmlns:p14="http://schemas.microsoft.com/office/powerpoint/2010/main" val="81670703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GestureQuery</a:t>
            </a:r>
            <a:br>
              <a:rPr lang="en-US" dirty="0"/>
            </a:br>
            <a:r>
              <a:rPr lang="en-US" dirty="0"/>
              <a:t>Discussion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6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gestures does Gesture Query start with?  </a:t>
            </a:r>
          </a:p>
          <a:p>
            <a:r>
              <a:rPr lang="en-US" dirty="0"/>
              <a:t>Are they intuitive?  </a:t>
            </a:r>
          </a:p>
          <a:p>
            <a:r>
              <a:rPr lang="en-US" dirty="0"/>
              <a:t>What do they assume about users that use </a:t>
            </a:r>
            <a:r>
              <a:rPr lang="en-US" dirty="0" err="1"/>
              <a:t>GestureQuery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0088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</a:t>
            </a:r>
            <a:r>
              <a:rPr lang="en-US" dirty="0" err="1"/>
              <a:t>GestureQuery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do gestures make querying harder?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Bigger schemas, larger tables.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Modal inputs better for values/</a:t>
            </a:r>
            <a:r>
              <a:rPr lang="en-US" dirty="0" err="1"/>
              <a:t>params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Complex queries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Advanced users liked visual query builder</a:t>
            </a:r>
          </a:p>
        </p:txBody>
      </p:sp>
    </p:spTree>
    <p:extLst>
      <p:ext uri="{BB962C8B-B14F-4D97-AF65-F5344CB8AC3E}">
        <p14:creationId xmlns:p14="http://schemas.microsoft.com/office/powerpoint/2010/main" val="182599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estural Query Specific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Gestural Query Specification</a:t>
            </a:r>
          </a:p>
        </p:txBody>
      </p:sp>
      <p:sp>
        <p:nvSpPr>
          <p:cNvPr id="120" name="Arnab Nandi, Lilong Jiang, Michael Mandel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382012">
              <a:defRPr sz="4836"/>
            </a:pPr>
            <a:r>
              <a:rPr sz="3200" dirty="0"/>
              <a:t>Arnab Nandi, </a:t>
            </a:r>
            <a:r>
              <a:rPr sz="3200" dirty="0" err="1"/>
              <a:t>Lilong</a:t>
            </a:r>
            <a:r>
              <a:rPr sz="3200" dirty="0"/>
              <a:t> Jiang, Michael Mandel</a:t>
            </a:r>
          </a:p>
          <a:p>
            <a:pPr defTabSz="382012">
              <a:defRPr sz="4836"/>
            </a:pPr>
            <a:r>
              <a:rPr sz="3200" dirty="0"/>
              <a:t>The Ohio State University</a:t>
            </a:r>
          </a:p>
        </p:txBody>
      </p:sp>
      <p:sp>
        <p:nvSpPr>
          <p:cNvPr id="121" name="Presented by Carmine Elvezio…"/>
          <p:cNvSpPr txBox="1"/>
          <p:nvPr/>
        </p:nvSpPr>
        <p:spPr>
          <a:xfrm>
            <a:off x="2416969" y="4616648"/>
            <a:ext cx="7358063" cy="1353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normAutofit/>
          </a:bodyPr>
          <a:lstStyle/>
          <a:p>
            <a:pPr>
              <a:defRPr sz="5200" b="0"/>
            </a:pPr>
            <a:r>
              <a:rPr sz="2600" dirty="0"/>
              <a:t>Presented by Carmine </a:t>
            </a:r>
            <a:r>
              <a:rPr sz="2600" dirty="0" err="1"/>
              <a:t>Elvezio</a:t>
            </a:r>
            <a:endParaRPr sz="2600" dirty="0"/>
          </a:p>
          <a:p>
            <a:pPr>
              <a:defRPr sz="5200" b="0"/>
            </a:pPr>
            <a:r>
              <a:rPr sz="2600" dirty="0"/>
              <a:t>Columbia University - 03/12/2020</a:t>
            </a:r>
          </a:p>
          <a:p>
            <a:pPr>
              <a:defRPr sz="5200" b="0"/>
            </a:pPr>
            <a:r>
              <a:rPr sz="2600" dirty="0"/>
              <a:t>Systems for Human Data Interaction</a:t>
            </a:r>
          </a:p>
        </p:txBody>
      </p:sp>
    </p:spTree>
    <p:extLst>
      <p:ext uri="{BB962C8B-B14F-4D97-AF65-F5344CB8AC3E}">
        <p14:creationId xmlns:p14="http://schemas.microsoft.com/office/powerpoint/2010/main" val="1246480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8CA6-7307-CB47-B0A2-6CD199D2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53E80-D273-E944-9B53-947D5C4CF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questions do you wish they answered?</a:t>
            </a:r>
          </a:p>
          <a:p>
            <a:r>
              <a:rPr lang="en-US" dirty="0"/>
              <a:t>Discoverability</a:t>
            </a:r>
          </a:p>
          <a:p>
            <a:r>
              <a:rPr lang="en-US" dirty="0"/>
              <a:t>Ease to compose queries</a:t>
            </a:r>
          </a:p>
        </p:txBody>
      </p:sp>
    </p:spTree>
    <p:extLst>
      <p:ext uri="{BB962C8B-B14F-4D97-AF65-F5344CB8AC3E}">
        <p14:creationId xmlns:p14="http://schemas.microsoft.com/office/powerpoint/2010/main" val="3638113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SpeakQL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67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945E-085F-1C4A-908A-89FD303D0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SpeakQL</a:t>
            </a:r>
            <a:r>
              <a:rPr lang="en-US" dirty="0"/>
              <a:t>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8A43B-A725-FD42-BB9E-332CDD8B5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727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People</a:t>
            </a:r>
          </a:p>
          <a:p>
            <a:r>
              <a:rPr lang="en-US" dirty="0"/>
              <a:t>know SQL.  May even be experts</a:t>
            </a:r>
          </a:p>
          <a:p>
            <a:r>
              <a:rPr lang="en-US" dirty="0"/>
              <a:t>want to write SQL on-the-go</a:t>
            </a:r>
          </a:p>
          <a:p>
            <a:r>
              <a:rPr lang="en-US" dirty="0"/>
              <a:t>have a phone/tablet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Thus speech interface is best</a:t>
            </a:r>
          </a:p>
        </p:txBody>
      </p:sp>
    </p:spTree>
    <p:extLst>
      <p:ext uri="{BB962C8B-B14F-4D97-AF65-F5344CB8AC3E}">
        <p14:creationId xmlns:p14="http://schemas.microsoft.com/office/powerpoint/2010/main" val="1886082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E1D2-B2AA-794C-8741-5AC1339B9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3CCA7-B6DD-F24F-A434-7CFEA4C14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DBA debugging system while on the road</a:t>
            </a:r>
          </a:p>
          <a:p>
            <a:r>
              <a:rPr lang="en-US" dirty="0"/>
              <a:t>Nurse accesses patient record away from his desk</a:t>
            </a:r>
          </a:p>
          <a:p>
            <a:r>
              <a:rPr lang="en-US" dirty="0"/>
              <a:t>Analyst answers customer sales question in a meeting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590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1B8B-BAD6-3B46-AA47-3499BA6D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Existing Approaches?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71E47-024F-B543-903F-C75E72787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Natural Language Interfaces (NLI)</a:t>
            </a:r>
          </a:p>
          <a:p>
            <a:r>
              <a:rPr lang="en-US" dirty="0"/>
              <a:t>User speech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ASR </a:t>
            </a:r>
            <a:r>
              <a:rPr lang="en-US" dirty="0">
                <a:sym typeface="Wingdings" pitchFamily="2" charset="2"/>
              </a:rPr>
              <a:t> NLI  SQL  result</a:t>
            </a:r>
          </a:p>
          <a:p>
            <a:r>
              <a:rPr lang="en-US" dirty="0">
                <a:sym typeface="Wingdings" pitchFamily="2" charset="2"/>
              </a:rPr>
              <a:t>Errors propagate in each step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Touch interfaces</a:t>
            </a:r>
          </a:p>
          <a:p>
            <a:r>
              <a:rPr lang="en-US" dirty="0">
                <a:sym typeface="Wingdings" pitchFamily="2" charset="2"/>
              </a:rPr>
              <a:t>Paper argues they “obviate” SQL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Template-based Interfaces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BBCDD-FDF8-374B-B435-9E48C558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670" y="1195089"/>
            <a:ext cx="2415420" cy="640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19E84-DD5C-5D4D-B9B7-56B11D1DF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510" y="2195616"/>
            <a:ext cx="2079251" cy="808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4355A4-E167-714B-97FC-971C8AAB0B5D}"/>
              </a:ext>
            </a:extLst>
          </p:cNvPr>
          <p:cNvSpPr txBox="1"/>
          <p:nvPr/>
        </p:nvSpPr>
        <p:spPr>
          <a:xfrm>
            <a:off x="10308910" y="293509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Seq2SQL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4FA06-E387-114C-8751-7C94BC580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919" y="3582746"/>
            <a:ext cx="1848847" cy="1047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E0D5C-39BA-BC4C-83CD-49B1EAB78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913" y="3639250"/>
            <a:ext cx="1771912" cy="9341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CE242F-67A6-D84B-A823-315DB0139BEB}"/>
              </a:ext>
            </a:extLst>
          </p:cNvPr>
          <p:cNvSpPr txBox="1"/>
          <p:nvPr/>
        </p:nvSpPr>
        <p:spPr>
          <a:xfrm>
            <a:off x="10271748" y="4631613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gesturequery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E9166E-8B12-B34C-AFCA-07E9A9CE496F}"/>
              </a:ext>
            </a:extLst>
          </p:cNvPr>
          <p:cNvSpPr txBox="1"/>
          <p:nvPr/>
        </p:nvSpPr>
        <p:spPr>
          <a:xfrm>
            <a:off x="8679052" y="463161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vizdom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A28457-40E6-4D40-B5CA-292725A4A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687" y="5316004"/>
            <a:ext cx="2340494" cy="1448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A57DC3-3931-4149-9F96-08078598FCB0}"/>
              </a:ext>
            </a:extLst>
          </p:cNvPr>
          <p:cNvSpPr txBox="1"/>
          <p:nvPr/>
        </p:nvSpPr>
        <p:spPr>
          <a:xfrm>
            <a:off x="8407075" y="584073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DataChat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57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6758-0116-5C44-942E-9ECE9E84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9DAD4-44D7-534C-A413-EE06B8DC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Match speech tokens to SQL template (struct determination)</a:t>
            </a:r>
          </a:p>
          <a:p>
            <a:r>
              <a:rPr lang="en-US" dirty="0"/>
              <a:t>Fill in literals, address homophones (literal determination)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F31A9-8774-2347-AED8-CA741B8AC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74" y="3429000"/>
            <a:ext cx="9931052" cy="26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22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DC3E-7A4E-5D4A-A75F-4A8720C2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D92FC-4ECD-8444-A037-19D59D86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Goal: find matching query template</a:t>
            </a:r>
          </a:p>
          <a:p>
            <a:pPr marL="0" indent="0">
              <a:buNone/>
            </a:pPr>
            <a:r>
              <a:rPr lang="en-US" dirty="0"/>
              <a:t>Offline: build index of all possible query templates</a:t>
            </a:r>
          </a:p>
          <a:p>
            <a:pPr marL="0" indent="0">
              <a:buNone/>
            </a:pPr>
            <a:r>
              <a:rPr lang="en-US" dirty="0"/>
              <a:t>Online: find minimum edit distance query template</a:t>
            </a:r>
          </a:p>
        </p:txBody>
      </p:sp>
    </p:spTree>
    <p:extLst>
      <p:ext uri="{BB962C8B-B14F-4D97-AF65-F5344CB8AC3E}">
        <p14:creationId xmlns:p14="http://schemas.microsoft.com/office/powerpoint/2010/main" val="4097716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4894-EC48-0C4A-82A9-81E82F73A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46EBB-5AAF-2840-8CA8-B49B71313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Generate all queries &lt;=50 tokens</a:t>
            </a:r>
          </a:p>
          <a:p>
            <a:pPr marL="0" indent="0">
              <a:buNone/>
            </a:pPr>
            <a:r>
              <a:rPr lang="en-US" dirty="0"/>
              <a:t>Build </a:t>
            </a:r>
            <a:r>
              <a:rPr lang="en-US" dirty="0" err="1"/>
              <a:t>trie</a:t>
            </a:r>
            <a:r>
              <a:rPr lang="en-US" dirty="0"/>
              <a:t> for queries of same length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A7DF4-D14C-5741-B69B-71425D55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909" y="0"/>
            <a:ext cx="561109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20C855-4C84-8544-897A-03CA437C0BEA}"/>
              </a:ext>
            </a:extLst>
          </p:cNvPr>
          <p:cNvSpPr/>
          <p:nvPr/>
        </p:nvSpPr>
        <p:spPr>
          <a:xfrm>
            <a:off x="6651321" y="3795386"/>
            <a:ext cx="1384126" cy="3194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5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F607-37ED-5142-931E-FE2C83DA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97CB9-91EF-C640-988D-73D01459A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Find template that matches</a:t>
            </a:r>
          </a:p>
          <a:p>
            <a:pPr marL="0" indent="0" algn="ctr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“select first name from employers wear col one two equal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jon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  <a:p>
            <a:pPr marL="0" indent="0" algn="ctr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to</a:t>
            </a:r>
            <a:endParaRPr lang="en-US" dirty="0"/>
          </a:p>
          <a:p>
            <a:pPr marL="0" indent="0" algn="ctr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SELECT v1 FROM v2 WHERE v3 = v4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Match by edit distance</a:t>
            </a:r>
          </a:p>
          <a:p>
            <a:pPr marL="0" indent="0">
              <a:buNone/>
            </a:pPr>
            <a:r>
              <a:rPr lang="en-US" dirty="0"/>
              <a:t>Bound &amp; prune trick to speed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446F1-DFA7-3746-8B82-A7A8DC6C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50" y="3817808"/>
            <a:ext cx="4680037" cy="28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25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DC3E-7A4E-5D4A-A75F-4A8720C2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Literal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D92FC-4ECD-8444-A037-19D59D86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Fill in variables in query template based on sounds-like-ness</a:t>
            </a:r>
          </a:p>
          <a:p>
            <a:pPr marL="0" indent="0" algn="ctr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“select first name from employers wear col one two equal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jon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  <a:p>
            <a:pPr marL="0" indent="0" algn="ctr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SELECT v1 FROM v2 WHERE v3 = v4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Ideas</a:t>
            </a:r>
          </a:p>
          <a:p>
            <a:pPr marL="514350" indent="-514350">
              <a:buAutoNum type="arabicPeriod"/>
            </a:pPr>
            <a:r>
              <a:rPr lang="en-US" sz="2400" dirty="0"/>
              <a:t>Translate all tokens &amp; values into phonemes.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Employees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EMPLYS</a:t>
            </a:r>
          </a:p>
          <a:p>
            <a:pPr marL="514350" indent="-514350">
              <a:buAutoNum type="arabicPeriod"/>
            </a:pPr>
            <a:r>
              <a:rPr lang="en-US" sz="2400" dirty="0">
                <a:sym typeface="Wingdings" pitchFamily="2" charset="2"/>
              </a:rPr>
              <a:t>Infer variable types from grammar. 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v1 is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attr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, v2 is table</a:t>
            </a:r>
          </a:p>
          <a:p>
            <a:pPr marL="514350" indent="-514350">
              <a:buAutoNum type="arabicPeriod"/>
            </a:pPr>
            <a:r>
              <a:rPr lang="en-US" sz="2400" dirty="0">
                <a:sym typeface="Wingdings" pitchFamily="2" charset="2"/>
              </a:rPr>
              <a:t>Know tokens to variable mappings. 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“first name”  v1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329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Motivation</a:t>
            </a:r>
          </a:p>
        </p:txBody>
      </p:sp>
      <p:sp>
        <p:nvSpPr>
          <p:cNvPr id="124" name="End-User friendly interaction with Databases…"/>
          <p:cNvSpPr txBox="1">
            <a:spLocks noGrp="1"/>
          </p:cNvSpPr>
          <p:nvPr>
            <p:ph type="body" sz="half" idx="1"/>
          </p:nvPr>
        </p:nvSpPr>
        <p:spPr>
          <a:xfrm>
            <a:off x="2193727" y="1821656"/>
            <a:ext cx="6040004" cy="4420196"/>
          </a:xfrm>
          <a:prstGeom prst="rect">
            <a:avLst/>
          </a:prstGeom>
        </p:spPr>
        <p:txBody>
          <a:bodyPr/>
          <a:lstStyle/>
          <a:p>
            <a:r>
              <a:t>End-User friendly interaction with Databases</a:t>
            </a:r>
          </a:p>
          <a:p>
            <a:r>
              <a:t>Next-generation computing devices</a:t>
            </a:r>
          </a:p>
          <a:p>
            <a:pPr lvl="1"/>
            <a:r>
              <a:t>Natural User Interaction with Data</a:t>
            </a:r>
          </a:p>
          <a:p>
            <a:pPr lvl="2"/>
            <a:r>
              <a:t>Hand, eye, voice-based interactions instead of mouse-based interaction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203" y="3766835"/>
            <a:ext cx="3606129" cy="2028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547" y="2138898"/>
            <a:ext cx="2969462" cy="16035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72080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78FB-10EB-FC42-ABEE-004CDF41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Literal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5FDB0-BAF6-6C41-8942-B987D7FE5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Tricky part: picking the attribute name/values</a:t>
            </a:r>
          </a:p>
          <a:p>
            <a:r>
              <a:rPr lang="en-US" dirty="0"/>
              <a:t>“first name” </a:t>
            </a:r>
            <a:r>
              <a:rPr lang="en-US" dirty="0">
                <a:sym typeface="Wingdings" pitchFamily="2" charset="2"/>
              </a:rPr>
              <a:t> “</a:t>
            </a:r>
            <a:r>
              <a:rPr lang="en-US" dirty="0" err="1">
                <a:sym typeface="Wingdings" pitchFamily="2" charset="2"/>
              </a:rPr>
              <a:t>firstname</a:t>
            </a:r>
            <a:r>
              <a:rPr lang="en-US" dirty="0">
                <a:sym typeface="Wingdings" pitchFamily="2" charset="2"/>
              </a:rPr>
              <a:t>”</a:t>
            </a:r>
            <a:endParaRPr lang="en-US" dirty="0"/>
          </a:p>
          <a:p>
            <a:r>
              <a:rPr lang="en-US" dirty="0"/>
              <a:t>“col one two” </a:t>
            </a:r>
            <a:r>
              <a:rPr lang="en-US" dirty="0">
                <a:sym typeface="Wingdings" pitchFamily="2" charset="2"/>
              </a:rPr>
              <a:t> “col_12”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What </a:t>
            </a:r>
            <a:r>
              <a:rPr lang="en-US" dirty="0" err="1">
                <a:sym typeface="Wingdings" pitchFamily="2" charset="2"/>
              </a:rPr>
              <a:t>SpeakQL</a:t>
            </a:r>
            <a:r>
              <a:rPr lang="en-US" dirty="0">
                <a:sym typeface="Wingdings" pitchFamily="2" charset="2"/>
              </a:rPr>
              <a:t> does</a:t>
            </a:r>
          </a:p>
          <a:p>
            <a:r>
              <a:rPr lang="en-US" dirty="0">
                <a:sym typeface="Wingdings" pitchFamily="2" charset="2"/>
              </a:rPr>
              <a:t>Enumerate all concatenations of tokens: ”first” “name” “</a:t>
            </a:r>
            <a:r>
              <a:rPr lang="en-US" dirty="0" err="1">
                <a:sym typeface="Wingdings" pitchFamily="2" charset="2"/>
              </a:rPr>
              <a:t>firstname</a:t>
            </a:r>
            <a:r>
              <a:rPr lang="en-US" dirty="0">
                <a:sym typeface="Wingdings" pitchFamily="2" charset="2"/>
              </a:rPr>
              <a:t>”</a:t>
            </a:r>
          </a:p>
          <a:p>
            <a:r>
              <a:rPr lang="en-US" dirty="0">
                <a:sym typeface="Wingdings" pitchFamily="2" charset="2"/>
              </a:rPr>
              <a:t>Compute phoneme distance with attributes “</a:t>
            </a:r>
            <a:r>
              <a:rPr lang="en-US" dirty="0" err="1">
                <a:sym typeface="Wingdings" pitchFamily="2" charset="2"/>
              </a:rPr>
              <a:t>firstname</a:t>
            </a:r>
            <a:r>
              <a:rPr lang="en-US" dirty="0">
                <a:sym typeface="Wingdings" pitchFamily="2" charset="2"/>
              </a:rPr>
              <a:t>”, “</a:t>
            </a:r>
            <a:r>
              <a:rPr lang="en-US" dirty="0" err="1">
                <a:sym typeface="Wingdings" pitchFamily="2" charset="2"/>
              </a:rPr>
              <a:t>forestname</a:t>
            </a:r>
            <a:r>
              <a:rPr lang="en-US" dirty="0">
                <a:sym typeface="Wingdings" pitchFamily="2" charset="2"/>
              </a:rPr>
              <a:t>”</a:t>
            </a:r>
          </a:p>
          <a:p>
            <a:r>
              <a:rPr lang="en-US" dirty="0">
                <a:sym typeface="Wingdings" pitchFamily="2" charset="2"/>
              </a:rPr>
              <a:t>All tokens get a “vote”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Thoughts on their method?</a:t>
            </a:r>
          </a:p>
        </p:txBody>
      </p:sp>
    </p:spTree>
    <p:extLst>
      <p:ext uri="{BB962C8B-B14F-4D97-AF65-F5344CB8AC3E}">
        <p14:creationId xmlns:p14="http://schemas.microsoft.com/office/powerpoint/2010/main" val="1877404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0345-EA7F-4347-804C-EFA7DDA9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470B6-78D0-064D-8851-E00263A31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Metrics</a:t>
            </a:r>
          </a:p>
          <a:p>
            <a:r>
              <a:rPr lang="en-US" dirty="0"/>
              <a:t>How accurate?</a:t>
            </a:r>
          </a:p>
          <a:p>
            <a:pPr lvl="1"/>
            <a:r>
              <a:rPr lang="en-US" dirty="0"/>
              <a:t>Did it get the tokens right?</a:t>
            </a:r>
          </a:p>
          <a:p>
            <a:pPr lvl="1"/>
            <a:r>
              <a:rPr lang="en-US" dirty="0"/>
              <a:t>Token edit distance</a:t>
            </a:r>
          </a:p>
          <a:p>
            <a:r>
              <a:rPr lang="en-US" dirty="0"/>
              <a:t>Easy to use?</a:t>
            </a:r>
          </a:p>
          <a:p>
            <a:pPr lvl="1"/>
            <a:r>
              <a:rPr lang="en-US" dirty="0"/>
              <a:t>Token edit distance</a:t>
            </a:r>
          </a:p>
          <a:p>
            <a:pPr lvl="1"/>
            <a:r>
              <a:rPr lang="en-US" dirty="0"/>
              <a:t>Time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32DB6-4ED8-F147-BA56-2897EEE50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012" y="3695178"/>
            <a:ext cx="7571358" cy="29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61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3B376-104B-0D40-81DF-A09D0767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Speech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17E19-A2CC-DD44-960C-008FCE105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Most within 5 tokens away from truth.  Some within 25-30.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complex are the queries?  Does that matter?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C25D1-B4CF-C543-BB16-C0A5ED4D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89" y="2487980"/>
            <a:ext cx="9000994" cy="2672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E9FE36-1D85-2244-BA48-4FFCAC020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57972"/>
            <a:ext cx="4206658" cy="26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72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B7E8-87F0-B84A-A406-12A4A8B47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77DF0-49D3-A246-AAB8-AF4F5BCFD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12 queries per user.  15 users</a:t>
            </a:r>
          </a:p>
          <a:p>
            <a:r>
              <a:rPr lang="en-US" dirty="0"/>
              <a:t>Simple: &lt;20 token query</a:t>
            </a:r>
          </a:p>
          <a:p>
            <a:r>
              <a:rPr lang="en-US" dirty="0"/>
              <a:t>Complex: &gt;= 20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Methods</a:t>
            </a:r>
          </a:p>
          <a:p>
            <a:r>
              <a:rPr lang="en-US" dirty="0" err="1"/>
              <a:t>SpeakQL</a:t>
            </a:r>
            <a:endParaRPr lang="en-US" dirty="0"/>
          </a:p>
          <a:p>
            <a:r>
              <a:rPr lang="en-US" dirty="0"/>
              <a:t>Mobile typing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7344A-AB5B-DC48-A65C-3A9578222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28619"/>
            <a:ext cx="5807962" cy="197267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F6AF65-724C-E640-8A98-1DC107CF59E5}"/>
              </a:ext>
            </a:extLst>
          </p:cNvPr>
          <p:cNvCxnSpPr>
            <a:cxnSpLocks/>
          </p:cNvCxnSpPr>
          <p:nvPr/>
        </p:nvCxnSpPr>
        <p:spPr>
          <a:xfrm>
            <a:off x="9425836" y="3375764"/>
            <a:ext cx="263672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143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FA25-BD29-CE4F-87BA-9ACE2C49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88E06-46D7-3B4F-B191-D10136816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SpeakQL</a:t>
            </a:r>
            <a:r>
              <a:rPr lang="en-US" dirty="0"/>
              <a:t> works</a:t>
            </a:r>
          </a:p>
          <a:p>
            <a:pPr marL="0" indent="0">
              <a:buNone/>
            </a:pPr>
            <a:r>
              <a:rPr lang="en-US" dirty="0"/>
              <a:t>Hard to compose entire query at once.  Users think in “clauses”</a:t>
            </a:r>
          </a:p>
          <a:p>
            <a:pPr marL="0" indent="0">
              <a:buNone/>
            </a:pPr>
            <a:r>
              <a:rPr lang="en-US" dirty="0"/>
              <a:t>Hard to disambiguate values – </a:t>
            </a:r>
            <a:r>
              <a:rPr lang="en-US" dirty="0" err="1"/>
              <a:t>esp</a:t>
            </a:r>
            <a:r>
              <a:rPr lang="en-US" dirty="0"/>
              <a:t> numbers and dates</a:t>
            </a:r>
          </a:p>
          <a:p>
            <a:pPr marL="0" indent="0">
              <a:buNone/>
            </a:pPr>
            <a:r>
              <a:rPr lang="en-US" dirty="0"/>
              <a:t>Better than mobile keyboard typing.  </a:t>
            </a:r>
          </a:p>
        </p:txBody>
      </p:sp>
    </p:spTree>
    <p:extLst>
      <p:ext uri="{BB962C8B-B14F-4D97-AF65-F5344CB8AC3E}">
        <p14:creationId xmlns:p14="http://schemas.microsoft.com/office/powerpoint/2010/main" val="45419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SpeakQL</a:t>
            </a:r>
            <a:br>
              <a:rPr lang="en-US" dirty="0"/>
            </a:br>
            <a:r>
              <a:rPr lang="en-US" dirty="0"/>
              <a:t>Discussion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59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classes of questions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442" y="1778972"/>
            <a:ext cx="6264635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9198" y="2136710"/>
            <a:ext cx="4668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Wrong problem.  Misunderstood user needs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9198" y="2910349"/>
            <a:ext cx="507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Wrong abstraction.  Showing the wrong thing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2786" y="3638748"/>
            <a:ext cx="375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way to show data is ineffective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2786" y="433155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Code is slow/buggy</a:t>
            </a:r>
          </a:p>
        </p:txBody>
      </p:sp>
    </p:spTree>
    <p:extLst>
      <p:ext uri="{BB962C8B-B14F-4D97-AF65-F5344CB8AC3E}">
        <p14:creationId xmlns:p14="http://schemas.microsoft.com/office/powerpoint/2010/main" val="1192279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D56F2-CFA3-8C4D-9E3C-71D30B60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problem &amp; abstraction?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1255F-522E-8643-B521-7C2FF9D09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case: </a:t>
            </a:r>
          </a:p>
          <a:p>
            <a:r>
              <a:rPr lang="en-US" dirty="0"/>
              <a:t>what do people want when querying data on-the-go?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 speaking SQL the best way to query on-the-go?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Improvements/Alternatives?</a:t>
            </a:r>
          </a:p>
          <a:p>
            <a:r>
              <a:rPr lang="en-US" dirty="0"/>
              <a:t>Mobile-friendly SQL keyboard?</a:t>
            </a:r>
          </a:p>
          <a:p>
            <a:r>
              <a:rPr lang="en-US" dirty="0"/>
              <a:t>Custom app/visual analytics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39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A22FF-F88B-264C-80F2-DA4D5E1B8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</a:t>
            </a:r>
            <a:r>
              <a:rPr lang="en-US" dirty="0" err="1"/>
              <a:t>SpeakQL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9C65B-5D94-F142-8581-48EB1A4A2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Expressiveness</a:t>
            </a:r>
          </a:p>
          <a:p>
            <a:r>
              <a:rPr lang="en-US" sz="2400" dirty="0"/>
              <a:t>Select-Project-Join-Aggregate (up to 50 tokens)</a:t>
            </a:r>
          </a:p>
          <a:p>
            <a:r>
              <a:rPr lang="en-US" sz="2400" dirty="0"/>
              <a:t>Challenges if richer language?</a:t>
            </a:r>
          </a:p>
          <a:p>
            <a:pPr lvl="1"/>
            <a:r>
              <a:rPr lang="en-US" sz="2000" dirty="0"/>
              <a:t>debugging query structure harder if nesting is wrong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Intuitiveness</a:t>
            </a:r>
          </a:p>
          <a:p>
            <a:r>
              <a:rPr lang="en-US" sz="2400" dirty="0"/>
              <a:t>Easy to “debug” query?</a:t>
            </a:r>
          </a:p>
          <a:p>
            <a:r>
              <a:rPr lang="en-US" sz="2400" dirty="0"/>
              <a:t>Need to say “comma” in “SELECT a, b”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AC664-B095-5844-851D-DCA999A04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7"/>
          <a:stretch/>
        </p:blipFill>
        <p:spPr>
          <a:xfrm>
            <a:off x="8204022" y="3429000"/>
            <a:ext cx="3876286" cy="3277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5D16F0-3C0C-0743-AE3B-9FE0F1DFC382}"/>
              </a:ext>
            </a:extLst>
          </p:cNvPr>
          <p:cNvSpPr txBox="1"/>
          <p:nvPr/>
        </p:nvSpPr>
        <p:spPr>
          <a:xfrm>
            <a:off x="8606280" y="3094008"/>
            <a:ext cx="3474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% time spent using keyboard</a:t>
            </a:r>
          </a:p>
        </p:txBody>
      </p:sp>
    </p:spTree>
    <p:extLst>
      <p:ext uri="{BB962C8B-B14F-4D97-AF65-F5344CB8AC3E}">
        <p14:creationId xmlns:p14="http://schemas.microsoft.com/office/powerpoint/2010/main" val="22183232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8CB8-398D-1242-8468-5B36737EC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F0D17-0EB9-8941-9855-0B82E7E15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Were the experiments “fair”?</a:t>
            </a:r>
          </a:p>
          <a:p>
            <a:r>
              <a:rPr lang="en-US" dirty="0"/>
              <a:t>Ran a pilot study – good idea!</a:t>
            </a:r>
          </a:p>
          <a:p>
            <a:r>
              <a:rPr lang="en-US" dirty="0"/>
              <a:t>Not clear what queries/tasks are evaluated</a:t>
            </a:r>
          </a:p>
          <a:p>
            <a:r>
              <a:rPr lang="en-US" dirty="0"/>
              <a:t>Type SQL using phone keyboard (hard!)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Motivation</a:t>
            </a:r>
          </a:p>
        </p:txBody>
      </p:sp>
      <p:sp>
        <p:nvSpPr>
          <p:cNvPr id="131" name="Use gestures to perform database queries…"/>
          <p:cNvSpPr txBox="1">
            <a:spLocks noGrp="1"/>
          </p:cNvSpPr>
          <p:nvPr>
            <p:ph type="body" sz="half" idx="1"/>
          </p:nvPr>
        </p:nvSpPr>
        <p:spPr>
          <a:xfrm>
            <a:off x="2193727" y="1821656"/>
            <a:ext cx="5510403" cy="4420196"/>
          </a:xfrm>
          <a:prstGeom prst="rect">
            <a:avLst/>
          </a:prstGeom>
        </p:spPr>
        <p:txBody>
          <a:bodyPr/>
          <a:lstStyle/>
          <a:p>
            <a:r>
              <a:t>Use gestures to perform database queries</a:t>
            </a:r>
          </a:p>
          <a:p>
            <a:r>
              <a:t>Guide users to exact query intent and intended result</a:t>
            </a:r>
          </a:p>
          <a:p>
            <a:r>
              <a:t>Give users feedback as they make queries</a:t>
            </a:r>
          </a:p>
          <a:p>
            <a:r>
              <a:t>Support: Direct Manipulation, Closure and Composition, Expressivity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326" y="1597025"/>
            <a:ext cx="3156519" cy="2365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330" y="3885932"/>
            <a:ext cx="4087987" cy="20667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327216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6354-BA2C-E04C-BA41-7982413A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Two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9E54E-6B31-1146-8134-AF2C02606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GestureQuery</a:t>
            </a:r>
            <a:r>
              <a:rPr lang="en-US" dirty="0"/>
              <a:t>: novices on tablets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SpeakQL</a:t>
            </a:r>
            <a:r>
              <a:rPr lang="en-US" dirty="0"/>
              <a:t>: experts on phones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other users &amp; settings ripe for interface development?</a:t>
            </a:r>
          </a:p>
          <a:p>
            <a:r>
              <a:rPr lang="en-US" dirty="0"/>
              <a:t>Users: SQL novices, SQL experts, ...?</a:t>
            </a:r>
          </a:p>
          <a:p>
            <a:r>
              <a:rPr lang="en-US" dirty="0"/>
              <a:t>Settings: exploration, </a:t>
            </a:r>
            <a:r>
              <a:rPr lang="en-US" dirty="0" err="1"/>
              <a:t>adhoc</a:t>
            </a:r>
            <a:r>
              <a:rPr lang="en-US" dirty="0"/>
              <a:t> queries, ...?</a:t>
            </a:r>
          </a:p>
        </p:txBody>
      </p:sp>
    </p:spTree>
    <p:extLst>
      <p:ext uri="{BB962C8B-B14F-4D97-AF65-F5344CB8AC3E}">
        <p14:creationId xmlns:p14="http://schemas.microsoft.com/office/powerpoint/2010/main" val="3423473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6354-BA2C-E04C-BA41-7982413A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Two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9E54E-6B31-1146-8134-AF2C02606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Compare </a:t>
            </a:r>
            <a:r>
              <a:rPr lang="en-US" dirty="0"/>
              <a:t>with Tableau</a:t>
            </a:r>
          </a:p>
          <a:p>
            <a:r>
              <a:rPr lang="en-US" dirty="0"/>
              <a:t>Tableau good at visual analytics and filter/aggregation</a:t>
            </a:r>
          </a:p>
          <a:p>
            <a:r>
              <a:rPr lang="en-US" dirty="0"/>
              <a:t>Less good at joins, selection</a:t>
            </a:r>
          </a:p>
          <a:p>
            <a:endParaRPr lang="en-US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Compare with Excel</a:t>
            </a:r>
          </a:p>
          <a:p>
            <a:r>
              <a:rPr lang="en-US" dirty="0"/>
              <a:t>Excel good at projection, simple filters, sort</a:t>
            </a:r>
          </a:p>
          <a:p>
            <a:r>
              <a:rPr lang="en-US" dirty="0"/>
              <a:t>Less good at Joins, complex predicates, aggregation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84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lated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Related Work</a:t>
            </a:r>
          </a:p>
        </p:txBody>
      </p:sp>
      <p:sp>
        <p:nvSpPr>
          <p:cNvPr id="138" name="Nandi and Jagadish: Guided Interaction (VLDB 2011)…"/>
          <p:cNvSpPr txBox="1">
            <a:spLocks noGrp="1"/>
          </p:cNvSpPr>
          <p:nvPr>
            <p:ph type="body" sz="half" idx="1"/>
          </p:nvPr>
        </p:nvSpPr>
        <p:spPr>
          <a:xfrm>
            <a:off x="2193727" y="1821656"/>
            <a:ext cx="5580632" cy="4420196"/>
          </a:xfrm>
          <a:prstGeom prst="rect">
            <a:avLst/>
          </a:prstGeom>
        </p:spPr>
        <p:txBody>
          <a:bodyPr/>
          <a:lstStyle/>
          <a:p>
            <a:r>
              <a:t>Nandi and Jagadish: Guided Interaction (VLDB 2011)</a:t>
            </a:r>
          </a:p>
          <a:p>
            <a:pPr lvl="1"/>
            <a:r>
              <a:t>Use interaction to guide user through query formation</a:t>
            </a:r>
          </a:p>
          <a:p>
            <a:r>
              <a:t>Drucker et al.: TouchViz (CHI 2013)</a:t>
            </a:r>
          </a:p>
          <a:p>
            <a:pPr lvl="1"/>
            <a:r>
              <a:t>Comparison of mouse-styled tap interfaces vs gestural interactions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566" y="1638612"/>
            <a:ext cx="3953683" cy="107827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Nandi, Arnab, and H. V. Jagadish. &quot;Guided interaction: Rethinking the query-result paradigm.&quot; Proceedings of the VLDB Endowment 4.12 (2011): 1466-1469."/>
          <p:cNvSpPr txBox="1"/>
          <p:nvPr/>
        </p:nvSpPr>
        <p:spPr>
          <a:xfrm>
            <a:off x="2084477" y="5899451"/>
            <a:ext cx="5855770" cy="172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defRPr sz="1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50"/>
              <a:t>Nandi, Arnab, and H. V. Jagadish. "Guided interaction: Rethinking the query-result paradigm." </a:t>
            </a:r>
            <a:r>
              <a:rPr sz="650" i="1"/>
              <a:t>Proceedings of the VLDB Endowment</a:t>
            </a:r>
            <a:r>
              <a:rPr sz="650"/>
              <a:t> 4.12 (2011): 1466-1469.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507" y="3108720"/>
            <a:ext cx="3645801" cy="244124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Drucker, Steven M., et al. &quot;TouchViz: a case study comparing two interfaces for data analytics on tablets.&quot; Proceedings of the SIGCHI Conference on Human Factors in Computing Systems. 2013."/>
          <p:cNvSpPr txBox="1"/>
          <p:nvPr/>
        </p:nvSpPr>
        <p:spPr>
          <a:xfrm>
            <a:off x="2080795" y="6061771"/>
            <a:ext cx="7247177" cy="172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defRPr sz="1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50"/>
              <a:t>Drucker, Steven M., et al. "TouchViz: a case study comparing two interfaces for data analytics on tablets." </a:t>
            </a:r>
            <a:r>
              <a:rPr sz="650" i="1"/>
              <a:t>Proceedings of the SIGCHI Conference on Human Factors in Computing Systems</a:t>
            </a:r>
            <a:r>
              <a:rPr sz="650"/>
              <a:t>. 2013.</a:t>
            </a:r>
          </a:p>
        </p:txBody>
      </p:sp>
    </p:spTree>
    <p:extLst>
      <p:ext uri="{BB962C8B-B14F-4D97-AF65-F5344CB8AC3E}">
        <p14:creationId xmlns:p14="http://schemas.microsoft.com/office/powerpoint/2010/main" val="35540271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lated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Related Work</a:t>
            </a:r>
          </a:p>
        </p:txBody>
      </p:sp>
      <p:sp>
        <p:nvSpPr>
          <p:cNvPr id="147" name="Schneiderman et al.: Dynamic queries: database searching by direct manipulation (CHI 1992)…"/>
          <p:cNvSpPr txBox="1">
            <a:spLocks noGrp="1"/>
          </p:cNvSpPr>
          <p:nvPr>
            <p:ph type="body" sz="half" idx="1"/>
          </p:nvPr>
        </p:nvSpPr>
        <p:spPr>
          <a:xfrm>
            <a:off x="2193727" y="1821656"/>
            <a:ext cx="6587151" cy="4420196"/>
          </a:xfrm>
          <a:prstGeom prst="rect">
            <a:avLst/>
          </a:prstGeom>
        </p:spPr>
        <p:txBody>
          <a:bodyPr/>
          <a:lstStyle/>
          <a:p>
            <a:r>
              <a:t>Schneiderman et al.: Dynamic queries: database searching by direct manipulation (CHI 1992)</a:t>
            </a:r>
          </a:p>
          <a:p>
            <a:pPr lvl="1"/>
            <a:r>
              <a:t>Physical action changes query</a:t>
            </a:r>
          </a:p>
          <a:p>
            <a:r>
              <a:t>Damaraju and Kerne: Multitouch gesture learning and recognition system (IEEE Workshop on Tabletops and Interactive Surfaces 2008)</a:t>
            </a:r>
          </a:p>
          <a:p>
            <a:pPr lvl="1"/>
            <a:r>
              <a:t>System that learns and recognizes multitouch gestures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942" y="1958570"/>
            <a:ext cx="2355260" cy="182326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neiderman, Ben, Christopher Williamson, and Christopher Ahlberg. &quot;Dynamic queries: database searching by direct manipulation.&quot; Proceedings of the SIGCHI conference on human factors in computing systems. 1992."/>
          <p:cNvSpPr txBox="1"/>
          <p:nvPr/>
        </p:nvSpPr>
        <p:spPr>
          <a:xfrm>
            <a:off x="2042689" y="6053505"/>
            <a:ext cx="8168904" cy="172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defRPr sz="1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50"/>
              <a:t>Shneiderman, Ben, Christopher Williamson, and Christopher Ahlberg. "Dynamic queries: database searching by direct manipulation." </a:t>
            </a:r>
            <a:r>
              <a:rPr sz="650" i="1"/>
              <a:t>Proceedings of the SIGCHI conference on human factors in computing systems</a:t>
            </a:r>
            <a:r>
              <a:rPr sz="650"/>
              <a:t>. 1992.</a:t>
            </a:r>
          </a:p>
        </p:txBody>
      </p:sp>
      <p:sp>
        <p:nvSpPr>
          <p:cNvPr id="150" name="Damaraju, Sashikanth, and Andruid Kerne. &quot;Multitouch gesture learning and recognition system.&quot; Extended Abstracts of IEEE Workshop on Tabletops and Interactive Surfaces 2008. 2008"/>
          <p:cNvSpPr txBox="1"/>
          <p:nvPr/>
        </p:nvSpPr>
        <p:spPr>
          <a:xfrm>
            <a:off x="2044813" y="6229351"/>
            <a:ext cx="6945812" cy="172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defRPr sz="1300" b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50"/>
              <a:t>Damaraju, Sashikanth, and Andruid Kerne. "Multitouch gesture learning and recognition system." </a:t>
            </a:r>
            <a:r>
              <a:rPr sz="650" i="1"/>
              <a:t>Extended Abstracts of IEEE Workshop on Tabletops and Interactive Surfaces 2008</a:t>
            </a:r>
            <a:r>
              <a:rPr sz="650"/>
              <a:t>. 2008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4"/>
          <a:srcRect l="21536"/>
          <a:stretch>
            <a:fillRect/>
          </a:stretch>
        </p:blipFill>
        <p:spPr>
          <a:xfrm>
            <a:off x="8819762" y="3857829"/>
            <a:ext cx="2653129" cy="20137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44429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hallen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</a:t>
            </a:r>
          </a:p>
        </p:txBody>
      </p:sp>
      <p:sp>
        <p:nvSpPr>
          <p:cNvPr id="156" name="Interaction is continuou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Interaction is continuous</a:t>
            </a:r>
          </a:p>
          <a:p>
            <a:pPr lvl="1"/>
            <a:r>
              <a:t>New paradigm - continuous interaction loop</a:t>
            </a:r>
          </a:p>
          <a:p>
            <a:r>
              <a:t>Direct manipulation interface</a:t>
            </a:r>
          </a:p>
          <a:p>
            <a:pPr lvl="1"/>
            <a:r>
              <a:t>Manipulate the data directly to get queries</a:t>
            </a:r>
          </a:p>
          <a:p>
            <a:r>
              <a:t>Guide the user</a:t>
            </a:r>
          </a:p>
          <a:p>
            <a:pPr lvl="1"/>
            <a:r>
              <a:t>Provide the user feedback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831" y="1699107"/>
            <a:ext cx="2157970" cy="234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547" y="4534633"/>
            <a:ext cx="3592465" cy="13766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526292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ontribu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Contributions</a:t>
            </a:r>
          </a:p>
        </p:txBody>
      </p:sp>
      <p:sp>
        <p:nvSpPr>
          <p:cNvPr id="163" name="Introduce and define: Gestural Query Specification…"/>
          <p:cNvSpPr txBox="1">
            <a:spLocks noGrp="1"/>
          </p:cNvSpPr>
          <p:nvPr>
            <p:ph type="body" sz="half" idx="1"/>
          </p:nvPr>
        </p:nvSpPr>
        <p:spPr>
          <a:xfrm>
            <a:off x="2193727" y="1821656"/>
            <a:ext cx="4939809" cy="4420196"/>
          </a:xfrm>
          <a:prstGeom prst="rect">
            <a:avLst/>
          </a:prstGeom>
        </p:spPr>
        <p:txBody>
          <a:bodyPr/>
          <a:lstStyle/>
          <a:p>
            <a:r>
              <a:t>Introduce and define: Gestural Query Specification</a:t>
            </a:r>
          </a:p>
          <a:p>
            <a:r>
              <a:t>Novel querying framework</a:t>
            </a:r>
          </a:p>
          <a:p>
            <a:r>
              <a:t>Details the architecture and implementation of </a:t>
            </a:r>
            <a:r>
              <a:rPr b="1" i="1"/>
              <a:t>GestureQuery</a:t>
            </a:r>
          </a:p>
          <a:p>
            <a:r>
              <a:t>User Study evaluating GestureQuery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470" y="3024965"/>
            <a:ext cx="4881165" cy="2013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38497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8575">
          <a:solidFill>
            <a:schemeClr val="bg1">
              <a:lumMod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76FE474-46EB-6946-876D-D8BC201D4317}" vid="{19A46F66-2262-FE45-B7D5-9E63F8255A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wudefault</Template>
  <TotalTime>555</TotalTime>
  <Words>2675</Words>
  <Application>Microsoft Macintosh PowerPoint</Application>
  <PresentationFormat>Widescreen</PresentationFormat>
  <Paragraphs>317</Paragraphs>
  <Slides>51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Consolas</vt:lpstr>
      <vt:lpstr>Office Theme</vt:lpstr>
      <vt:lpstr>Week 8 Modalities</vt:lpstr>
      <vt:lpstr>Administrivia</vt:lpstr>
      <vt:lpstr>Gestural Query Specification</vt:lpstr>
      <vt:lpstr>Motivation</vt:lpstr>
      <vt:lpstr>Motivation</vt:lpstr>
      <vt:lpstr>Related Work</vt:lpstr>
      <vt:lpstr>Related Work</vt:lpstr>
      <vt:lpstr>Challenges</vt:lpstr>
      <vt:lpstr>Contributions</vt:lpstr>
      <vt:lpstr>Example</vt:lpstr>
      <vt:lpstr>Gestures</vt:lpstr>
      <vt:lpstr>Articulation to Query</vt:lpstr>
      <vt:lpstr>Interactions</vt:lpstr>
      <vt:lpstr>Interactions</vt:lpstr>
      <vt:lpstr>Interactive JOIN</vt:lpstr>
      <vt:lpstr>Classification</vt:lpstr>
      <vt:lpstr>Classification</vt:lpstr>
      <vt:lpstr>User Study</vt:lpstr>
      <vt:lpstr>User Study</vt:lpstr>
      <vt:lpstr>User Study</vt:lpstr>
      <vt:lpstr>User Study</vt:lpstr>
      <vt:lpstr>User Study</vt:lpstr>
      <vt:lpstr>Discussion</vt:lpstr>
      <vt:lpstr>Conclusion</vt:lpstr>
      <vt:lpstr>PowerPoint Presentation</vt:lpstr>
      <vt:lpstr>Related Work</vt:lpstr>
      <vt:lpstr>GestureQuery Discussion</vt:lpstr>
      <vt:lpstr>Student Questions</vt:lpstr>
      <vt:lpstr>Issues with GestureQuery</vt:lpstr>
      <vt:lpstr>Experiments</vt:lpstr>
      <vt:lpstr>SpeakQL</vt:lpstr>
      <vt:lpstr>The SpeakQL argument</vt:lpstr>
      <vt:lpstr>Use Cases</vt:lpstr>
      <vt:lpstr>Why Not Existing Approaches?</vt:lpstr>
      <vt:lpstr>Approach Overview</vt:lpstr>
      <vt:lpstr>Structure Determination</vt:lpstr>
      <vt:lpstr>Offline</vt:lpstr>
      <vt:lpstr>Online</vt:lpstr>
      <vt:lpstr>Literal Determination</vt:lpstr>
      <vt:lpstr>Literal Determination</vt:lpstr>
      <vt:lpstr>Experiments</vt:lpstr>
      <vt:lpstr>Synthetic Speech</vt:lpstr>
      <vt:lpstr>User Study</vt:lpstr>
      <vt:lpstr>Conclusions</vt:lpstr>
      <vt:lpstr>SpeakQL Discussion</vt:lpstr>
      <vt:lpstr>4 classes of questions</vt:lpstr>
      <vt:lpstr>Thoughts on problem &amp; abstraction?</vt:lpstr>
      <vt:lpstr>Issues with SpeakQL</vt:lpstr>
      <vt:lpstr>Experiments</vt:lpstr>
      <vt:lpstr>Comparing the Two Papers</vt:lpstr>
      <vt:lpstr>Comparing the Two Papers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6 Tasks</dc:title>
  <dc:creator>Microsoft Office User</dc:creator>
  <cp:lastModifiedBy>Yiru Chen</cp:lastModifiedBy>
  <cp:revision>55</cp:revision>
  <dcterms:created xsi:type="dcterms:W3CDTF">2020-02-19T05:34:29Z</dcterms:created>
  <dcterms:modified xsi:type="dcterms:W3CDTF">2020-03-12T05:03:58Z</dcterms:modified>
</cp:coreProperties>
</file>